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vml" ContentType="application/vnd.openxmlformats-officedocument.vmlDrawing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sldIdLst>
    <p:sldId id="256" r:id="rId2"/>
    <p:sldId id="280" r:id="rId3"/>
    <p:sldId id="281" r:id="rId4"/>
    <p:sldId id="257" r:id="rId5"/>
    <p:sldId id="261" r:id="rId6"/>
    <p:sldId id="268" r:id="rId7"/>
    <p:sldId id="260" r:id="rId8"/>
    <p:sldId id="258" r:id="rId9"/>
    <p:sldId id="259" r:id="rId10"/>
    <p:sldId id="262" r:id="rId11"/>
    <p:sldId id="276" r:id="rId12"/>
    <p:sldId id="263" r:id="rId13"/>
    <p:sldId id="264" r:id="rId14"/>
    <p:sldId id="266" r:id="rId15"/>
    <p:sldId id="272" r:id="rId16"/>
    <p:sldId id="273" r:id="rId17"/>
    <p:sldId id="274" r:id="rId18"/>
    <p:sldId id="265" r:id="rId19"/>
    <p:sldId id="282" r:id="rId20"/>
    <p:sldId id="267" r:id="rId21"/>
    <p:sldId id="269" r:id="rId22"/>
    <p:sldId id="279" r:id="rId23"/>
    <p:sldId id="283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0" d="100"/>
          <a:sy n="70" d="100"/>
        </p:scale>
        <p:origin x="-907" y="-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image" Target="../media/image20.wmf"/><Relationship Id="rId1" Type="http://schemas.openxmlformats.org/officeDocument/2006/relationships/image" Target="../media/image19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wmf"/><Relationship Id="rId1" Type="http://schemas.openxmlformats.org/officeDocument/2006/relationships/image" Target="../media/image22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media/image1.jpeg>
</file>

<file path=ppt/media/image10.png>
</file>

<file path=ppt/media/image11.jpg>
</file>

<file path=ppt/media/image12.png>
</file>

<file path=ppt/media/image13.png>
</file>

<file path=ppt/media/image14.tiff>
</file>

<file path=ppt/media/image15.png>
</file>

<file path=ppt/media/image16.png>
</file>

<file path=ppt/media/image17.jpg>
</file>

<file path=ppt/media/image18.wmf>
</file>

<file path=ppt/media/image19.wmf>
</file>

<file path=ppt/media/image2.jpeg>
</file>

<file path=ppt/media/image20.wmf>
</file>

<file path=ppt/media/image21.wmf>
</file>

<file path=ppt/media/image22.wmf>
</file>

<file path=ppt/media/image23.wmf>
</file>

<file path=ppt/media/image24.png>
</file>

<file path=ppt/media/image25.wmf>
</file>

<file path=ppt/media/image26.tiff>
</file>

<file path=ppt/media/image27.tiff>
</file>

<file path=ppt/media/image28.tiff>
</file>

<file path=ppt/media/image29.png>
</file>

<file path=ppt/media/image3.jpeg>
</file>

<file path=ppt/media/image30.tiff>
</file>

<file path=ppt/media/image31.png>
</file>

<file path=ppt/media/image4.jpeg>
</file>

<file path=ppt/media/image5.png>
</file>

<file path=ppt/media/image6.jpg>
</file>

<file path=ppt/media/image7.png>
</file>

<file path=ppt/media/image8.tiff>
</file>

<file path=ppt/media/image9.gif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7CF7F5F0-8B09-4DB8-8C81-5E394D28D7C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6464FF7A-8C0F-48D3-B78D-C256EBC8221F}" type="datetimeFigureOut">
              <a:rPr lang="en-US" smtClean="0"/>
              <a:t>7/9/2016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8.w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w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0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9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3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22.wmf"/><Relationship Id="rId4" Type="http://schemas.openxmlformats.org/officeDocument/2006/relationships/oleObject" Target="../embeddings/oleObject5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7.bin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PBPK Model Development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PBPK Modeling and </a:t>
            </a:r>
            <a:r>
              <a:rPr lang="en-US" dirty="0" err="1" smtClean="0"/>
              <a:t>MCSim</a:t>
            </a:r>
            <a:r>
              <a:rPr lang="en-US" dirty="0" smtClean="0"/>
              <a:t> Workshop</a:t>
            </a:r>
          </a:p>
          <a:p>
            <a:r>
              <a:rPr lang="en-US" dirty="0" smtClean="0"/>
              <a:t>QCPT Group</a:t>
            </a:r>
          </a:p>
          <a:p>
            <a:r>
              <a:rPr lang="en-US" dirty="0" smtClean="0"/>
              <a:t>July 9,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08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(I)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Drug actually reaching the tissue</a:t>
            </a:r>
          </a:p>
          <a:p>
            <a:pPr lvl="1"/>
            <a:r>
              <a:rPr lang="en-US" dirty="0" smtClean="0"/>
              <a:t>Concerned with tissue of interest</a:t>
            </a:r>
          </a:p>
          <a:p>
            <a:endParaRPr lang="en-US" dirty="0" smtClean="0"/>
          </a:p>
          <a:p>
            <a:r>
              <a:rPr lang="en-US" dirty="0" smtClean="0"/>
              <a:t>Lumping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91201"/>
            <a:ext cx="4151119" cy="24290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017" y="3497178"/>
            <a:ext cx="4040082" cy="24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4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(II)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Drug partitioning into tissue:</a:t>
            </a:r>
          </a:p>
          <a:p>
            <a:pPr lvl="1"/>
            <a:r>
              <a:rPr lang="en-US" dirty="0" smtClean="0"/>
              <a:t>“Like dissolves like”</a:t>
            </a:r>
            <a:endParaRPr lang="en-US" dirty="0"/>
          </a:p>
        </p:txBody>
      </p:sp>
      <p:pic>
        <p:nvPicPr>
          <p:cNvPr id="15" name="Picture 6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3439" y="2877782"/>
            <a:ext cx="3947161" cy="36150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TextBox 15"/>
          <p:cNvSpPr txBox="1"/>
          <p:nvPr/>
        </p:nvSpPr>
        <p:spPr>
          <a:xfrm>
            <a:off x="4867275" y="3038475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Lypophobic</a:t>
            </a:r>
            <a:r>
              <a:rPr lang="en-US" dirty="0" smtClean="0"/>
              <a:t>/hydrophilic compound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867275" y="5457825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More drug </a:t>
            </a:r>
            <a:r>
              <a:rPr lang="en-US" i="1" dirty="0" err="1" smtClean="0"/>
              <a:t>perfuses</a:t>
            </a:r>
            <a:r>
              <a:rPr lang="en-US" dirty="0" smtClean="0"/>
              <a:t> (or distributes) to the hydrophilic tissue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26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Metabolism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Mostly occurs in the liver</a:t>
            </a:r>
          </a:p>
          <a:p>
            <a:pPr lvl="1"/>
            <a:r>
              <a:rPr lang="en-US" dirty="0" smtClean="0"/>
              <a:t>Also: gut, brain, diaphragm, etc.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99" y="3181443"/>
            <a:ext cx="7454676" cy="175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11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Elimination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Mostly through kidney and bile</a:t>
            </a:r>
          </a:p>
          <a:p>
            <a:pPr lvl="1"/>
            <a:r>
              <a:rPr lang="en-US" dirty="0" smtClean="0"/>
              <a:t>Possible through exhalation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267" y="2485827"/>
            <a:ext cx="3632200" cy="423988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7" r="56113" b="10961"/>
          <a:stretch/>
        </p:blipFill>
        <p:spPr>
          <a:xfrm>
            <a:off x="809626" y="2767541"/>
            <a:ext cx="26670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30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to describe each process with coupled ordinary differential equations</a:t>
            </a:r>
          </a:p>
          <a:p>
            <a:pPr lvl="1"/>
            <a:r>
              <a:rPr lang="en-US" dirty="0" smtClean="0"/>
              <a:t>Allows us to describe time-course change in drug concentration throughout the body.</a:t>
            </a:r>
          </a:p>
          <a:p>
            <a:endParaRPr lang="en-US" dirty="0"/>
          </a:p>
          <a:p>
            <a:r>
              <a:rPr lang="en-US" dirty="0" smtClean="0"/>
              <a:t>Law of Conservation of Mass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0216661"/>
              </p:ext>
            </p:extLst>
          </p:nvPr>
        </p:nvGraphicFramePr>
        <p:xfrm>
          <a:off x="0" y="4534053"/>
          <a:ext cx="8406063" cy="75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" name="Equation" r:id="rId3" imgW="2260440" imgH="203040" progId="Equation.DSMT4">
                  <p:embed/>
                </p:oleObj>
              </mc:Choice>
              <mc:Fallback>
                <p:oleObj name="Equation" r:id="rId3" imgW="226044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4534053"/>
                        <a:ext cx="8406063" cy="75511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5981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(I)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096" y="1796235"/>
            <a:ext cx="7290055" cy="4023360"/>
          </a:xfrm>
        </p:spPr>
        <p:txBody>
          <a:bodyPr/>
          <a:lstStyle/>
          <a:p>
            <a:r>
              <a:rPr lang="en-US" dirty="0" smtClean="0"/>
              <a:t>GI Tract (absorption)</a:t>
            </a:r>
          </a:p>
          <a:p>
            <a:pPr lvl="1"/>
            <a:r>
              <a:rPr lang="en-US" dirty="0" smtClean="0"/>
              <a:t>First order (Stomach </a:t>
            </a:r>
            <a:r>
              <a:rPr lang="en-US" dirty="0" smtClean="0">
                <a:sym typeface="Wingdings" panose="05000000000000000000" pitchFamily="2" charset="2"/>
              </a:rPr>
              <a:t> Gut  Plasma)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Lumped compartment (Stomach/Gut </a:t>
            </a:r>
            <a:r>
              <a:rPr lang="en-US" dirty="0" smtClean="0">
                <a:sym typeface="Wingdings" panose="05000000000000000000" pitchFamily="2" charset="2"/>
              </a:rPr>
              <a:t> Plasma)</a:t>
            </a:r>
          </a:p>
          <a:p>
            <a:pPr lvl="1"/>
            <a:endParaRPr lang="en-US" dirty="0" smtClean="0">
              <a:sym typeface="Wingdings" panose="05000000000000000000" pitchFamily="2" charset="2"/>
            </a:endParaRPr>
          </a:p>
          <a:p>
            <a:pPr lvl="1"/>
            <a:endParaRPr lang="en-US" dirty="0" smtClean="0">
              <a:sym typeface="Wingdings" panose="05000000000000000000" pitchFamily="2" charset="2"/>
            </a:endParaRPr>
          </a:p>
          <a:p>
            <a:pPr lvl="1"/>
            <a:endParaRPr lang="en-US" dirty="0" smtClean="0">
              <a:sym typeface="Wingdings" panose="05000000000000000000" pitchFamily="2" charset="2"/>
            </a:endParaRP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Dissolution (Solid stomach  Aqueous stomach  Gut  Plasma)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9937473"/>
              </p:ext>
            </p:extLst>
          </p:nvPr>
        </p:nvGraphicFramePr>
        <p:xfrm>
          <a:off x="5628473" y="795066"/>
          <a:ext cx="2646248" cy="16171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6" name="Equation" r:id="rId3" imgW="1371600" imgH="838080" progId="Equation.DSMT4">
                  <p:embed/>
                </p:oleObj>
              </mc:Choice>
              <mc:Fallback>
                <p:oleObj name="Equation" r:id="rId3" imgW="1371600" imgH="838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8473" y="795066"/>
                        <a:ext cx="2646248" cy="161715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9148019"/>
              </p:ext>
            </p:extLst>
          </p:nvPr>
        </p:nvGraphicFramePr>
        <p:xfrm>
          <a:off x="2594173" y="3311500"/>
          <a:ext cx="5006975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7" name="Equation" r:id="rId5" imgW="3149280" imgH="634680" progId="Equation.DSMT4">
                  <p:embed/>
                </p:oleObj>
              </mc:Choice>
              <mc:Fallback>
                <p:oleObj name="Equation" r:id="rId5" imgW="3149280" imgH="634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94173" y="3311500"/>
                        <a:ext cx="5006975" cy="1009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5338120"/>
              </p:ext>
            </p:extLst>
          </p:nvPr>
        </p:nvGraphicFramePr>
        <p:xfrm>
          <a:off x="2653269" y="4792813"/>
          <a:ext cx="2958435" cy="1979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8" name="Equation" r:id="rId7" imgW="2108160" imgH="1409400" progId="Equation.DSMT4">
                  <p:embed/>
                </p:oleObj>
              </mc:Choice>
              <mc:Fallback>
                <p:oleObj name="Equation" r:id="rId7" imgW="2108160" imgH="140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53269" y="4792813"/>
                        <a:ext cx="2958435" cy="197929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879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(II)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Liver (metabolism)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3162697" y="1387772"/>
            <a:ext cx="5671687" cy="2238493"/>
            <a:chOff x="3281062" y="1914525"/>
            <a:chExt cx="5671687" cy="223849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1062" y="1914525"/>
              <a:ext cx="5671687" cy="2238493"/>
            </a:xfrm>
            <a:prstGeom prst="rect">
              <a:avLst/>
            </a:prstGeom>
          </p:spPr>
        </p:pic>
        <p:cxnSp>
          <p:nvCxnSpPr>
            <p:cNvPr id="6" name="Straight Connector 5"/>
            <p:cNvCxnSpPr/>
            <p:nvPr/>
          </p:nvCxnSpPr>
          <p:spPr>
            <a:xfrm>
              <a:off x="5162295" y="2199501"/>
              <a:ext cx="466725" cy="747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Oval 6"/>
            <p:cNvSpPr/>
            <p:nvPr/>
          </p:nvSpPr>
          <p:spPr>
            <a:xfrm>
              <a:off x="5338121" y="2900934"/>
              <a:ext cx="303256" cy="203887"/>
            </a:xfrm>
            <a:prstGeom prst="ellipse">
              <a:avLst/>
            </a:prstGeom>
            <a:solidFill>
              <a:schemeClr val="bg1"/>
            </a:solidFill>
            <a:ln w="349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5665575" y="2900934"/>
              <a:ext cx="303256" cy="203887"/>
            </a:xfrm>
            <a:prstGeom prst="ellipse">
              <a:avLst/>
            </a:prstGeom>
            <a:solidFill>
              <a:schemeClr val="bg1"/>
            </a:solidFill>
            <a:ln w="349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668486"/>
              </p:ext>
            </p:extLst>
          </p:nvPr>
        </p:nvGraphicFramePr>
        <p:xfrm>
          <a:off x="367633" y="3856708"/>
          <a:ext cx="4029075" cy="198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5" name="Equation" r:id="rId4" imgW="1701720" imgH="838080" progId="Equation.DSMT4">
                  <p:embed/>
                </p:oleObj>
              </mc:Choice>
              <mc:Fallback>
                <p:oleObj name="Equation" r:id="rId4" imgW="1701720" imgH="838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7633" y="3856708"/>
                        <a:ext cx="4029075" cy="19843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6442716"/>
              </p:ext>
            </p:extLst>
          </p:nvPr>
        </p:nvGraphicFramePr>
        <p:xfrm>
          <a:off x="4979236" y="3936165"/>
          <a:ext cx="287655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6" name="Equation" r:id="rId6" imgW="2361960" imgH="1574640" progId="Equation.DSMT4">
                  <p:embed/>
                </p:oleObj>
              </mc:Choice>
              <mc:Fallback>
                <p:oleObj name="Equation" r:id="rId6" imgW="2361960" imgH="1574640" progId="Equation.DSMT4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79236" y="3936165"/>
                        <a:ext cx="2876550" cy="1917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875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676635" y="1934135"/>
            <a:ext cx="5671687" cy="2238493"/>
            <a:chOff x="3361102" y="871152"/>
            <a:chExt cx="5671687" cy="2238493"/>
          </a:xfrm>
        </p:grpSpPr>
        <p:grpSp>
          <p:nvGrpSpPr>
            <p:cNvPr id="7" name="Group 6"/>
            <p:cNvGrpSpPr/>
            <p:nvPr/>
          </p:nvGrpSpPr>
          <p:grpSpPr>
            <a:xfrm>
              <a:off x="3361102" y="871152"/>
              <a:ext cx="5671687" cy="2238493"/>
              <a:chOff x="3281062" y="1914525"/>
              <a:chExt cx="5671687" cy="2238493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81062" y="1914525"/>
                <a:ext cx="5671687" cy="2238493"/>
              </a:xfrm>
              <a:prstGeom prst="rect">
                <a:avLst/>
              </a:prstGeom>
            </p:spPr>
          </p:pic>
          <p:cxnSp>
            <p:nvCxnSpPr>
              <p:cNvPr id="9" name="Straight Connector 8"/>
              <p:cNvCxnSpPr/>
              <p:nvPr/>
            </p:nvCxnSpPr>
            <p:spPr>
              <a:xfrm>
                <a:off x="5162295" y="2199501"/>
                <a:ext cx="466725" cy="747771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Oval 9"/>
              <p:cNvSpPr/>
              <p:nvPr/>
            </p:nvSpPr>
            <p:spPr>
              <a:xfrm>
                <a:off x="5330100" y="2868850"/>
                <a:ext cx="303256" cy="203887"/>
              </a:xfrm>
              <a:prstGeom prst="ellipse">
                <a:avLst/>
              </a:prstGeom>
              <a:solidFill>
                <a:schemeClr val="tx1"/>
              </a:solidFill>
              <a:ln w="349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5625470" y="2852808"/>
                <a:ext cx="303256" cy="203887"/>
              </a:xfrm>
              <a:prstGeom prst="ellipse">
                <a:avLst/>
              </a:prstGeom>
              <a:solidFill>
                <a:schemeClr val="tx1"/>
              </a:solidFill>
              <a:ln w="349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Rectangle 11"/>
            <p:cNvSpPr/>
            <p:nvPr/>
          </p:nvSpPr>
          <p:spPr>
            <a:xfrm>
              <a:off x="6110446" y="1492942"/>
              <a:ext cx="883477" cy="7559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(III)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Tissues (distribution)</a:t>
            </a:r>
          </a:p>
          <a:p>
            <a:pPr lvl="1"/>
            <a:r>
              <a:rPr lang="en-US" dirty="0" smtClean="0"/>
              <a:t>Need partition coefficients</a:t>
            </a:r>
            <a:endParaRPr lang="en-US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9451159"/>
              </p:ext>
            </p:extLst>
          </p:nvPr>
        </p:nvGraphicFramePr>
        <p:xfrm>
          <a:off x="2942369" y="4510605"/>
          <a:ext cx="3367087" cy="1985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3" name="Equation" r:id="rId4" imgW="1422360" imgH="838080" progId="Equation.DSMT4">
                  <p:embed/>
                </p:oleObj>
              </mc:Choice>
              <mc:Fallback>
                <p:oleObj name="Equation" r:id="rId4" imgW="1422360" imgH="838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42369" y="4510605"/>
                        <a:ext cx="3367087" cy="1985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9323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Rat PBPK model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21" y="1427747"/>
            <a:ext cx="67056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8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Human PBPK model</a:t>
            </a:r>
            <a:endParaRPr lang="en-US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47265" y="1615441"/>
            <a:ext cx="4038600" cy="4718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Single Dose</a:t>
            </a:r>
            <a:endParaRPr lang="en-US" dirty="0"/>
          </a:p>
        </p:txBody>
      </p:sp>
      <p:sp>
        <p:nvSpPr>
          <p:cNvPr id="5" name="Content Placeholder 5"/>
          <p:cNvSpPr txBox="1">
            <a:spLocks/>
          </p:cNvSpPr>
          <p:nvPr/>
        </p:nvSpPr>
        <p:spPr>
          <a:xfrm>
            <a:off x="4638265" y="1615441"/>
            <a:ext cx="4038600" cy="4718304"/>
          </a:xfrm>
          <a:prstGeom prst="rect">
            <a:avLst/>
          </a:prstGeom>
        </p:spPr>
        <p:txBody>
          <a:bodyPr/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Repeated Dose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5" y="2228088"/>
            <a:ext cx="4305300" cy="3276601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4192494" y="2170177"/>
            <a:ext cx="4908811" cy="3334512"/>
            <a:chOff x="4202430" y="2228088"/>
            <a:chExt cx="4865370" cy="3334512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67200" y="2362200"/>
              <a:ext cx="4800600" cy="32004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267200" y="2228088"/>
              <a:ext cx="228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255770" y="3215711"/>
              <a:ext cx="228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02430" y="4066865"/>
              <a:ext cx="228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6942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PBPK 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We are constantly exposed to xenobiotics (foreign </a:t>
            </a:r>
            <a:r>
              <a:rPr lang="en-US" dirty="0" smtClean="0"/>
              <a:t>chemicals</a:t>
            </a:r>
            <a:r>
              <a:rPr lang="en-US" dirty="0" smtClean="0"/>
              <a:t>) everyday throughout our entire lifetime</a:t>
            </a:r>
          </a:p>
          <a:p>
            <a:endParaRPr lang="en-US" dirty="0"/>
          </a:p>
          <a:p>
            <a:r>
              <a:rPr lang="en-US" dirty="0" smtClean="0"/>
              <a:t>Environment</a:t>
            </a:r>
          </a:p>
          <a:p>
            <a:pPr lvl="1"/>
            <a:r>
              <a:rPr lang="en-US" dirty="0" smtClean="0"/>
              <a:t>Insecticide residue</a:t>
            </a:r>
          </a:p>
          <a:p>
            <a:pPr lvl="1"/>
            <a:r>
              <a:rPr lang="en-US" dirty="0" smtClean="0"/>
              <a:t>Car exhaust</a:t>
            </a:r>
          </a:p>
          <a:p>
            <a:endParaRPr lang="en-US" dirty="0"/>
          </a:p>
          <a:p>
            <a:r>
              <a:rPr lang="en-US" dirty="0" smtClean="0"/>
              <a:t>Occupational</a:t>
            </a:r>
          </a:p>
          <a:p>
            <a:pPr lvl="1"/>
            <a:r>
              <a:rPr lang="en-US" dirty="0" smtClean="0"/>
              <a:t>Chemical manufacturer</a:t>
            </a:r>
          </a:p>
          <a:p>
            <a:pPr lvl="1"/>
            <a:r>
              <a:rPr lang="en-US" dirty="0" smtClean="0"/>
              <a:t>Pesticide applicator</a:t>
            </a:r>
          </a:p>
          <a:p>
            <a:pPr lvl="1"/>
            <a:endParaRPr lang="en-US" dirty="0"/>
          </a:p>
          <a:p>
            <a:r>
              <a:rPr lang="en-US" dirty="0" smtClean="0"/>
              <a:t>Pharmaceutical</a:t>
            </a:r>
          </a:p>
          <a:p>
            <a:pPr lvl="1"/>
            <a:r>
              <a:rPr lang="en-US" dirty="0" smtClean="0"/>
              <a:t>Over the counter drugs</a:t>
            </a:r>
          </a:p>
          <a:p>
            <a:pPr lvl="1"/>
            <a:r>
              <a:rPr lang="en-US" dirty="0" smtClean="0"/>
              <a:t>Prescriptions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21"/>
          <a:stretch/>
        </p:blipFill>
        <p:spPr>
          <a:xfrm>
            <a:off x="4030134" y="3767668"/>
            <a:ext cx="2357758" cy="12276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812" y="5173895"/>
            <a:ext cx="2287200" cy="15057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812" y="2150533"/>
            <a:ext cx="2384094" cy="155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Utilizing the PBPK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now have a validated PBPK model at our disposal</a:t>
            </a:r>
          </a:p>
          <a:p>
            <a:pPr lvl="1"/>
            <a:r>
              <a:rPr lang="en-US" dirty="0" smtClean="0"/>
              <a:t>Predict biomarker concentrations in the plasma</a:t>
            </a:r>
          </a:p>
          <a:p>
            <a:pPr lvl="1"/>
            <a:r>
              <a:rPr lang="en-US" dirty="0" smtClean="0"/>
              <a:t>Determine drug efficacy at site of action</a:t>
            </a:r>
          </a:p>
          <a:p>
            <a:pPr lvl="1"/>
            <a:r>
              <a:rPr lang="en-US" dirty="0" smtClean="0"/>
              <a:t>Predict potential organ-specific toxicity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l="5717" t="6567" r="5579" b="3706"/>
          <a:stretch>
            <a:fillRect/>
          </a:stretch>
        </p:blipFill>
        <p:spPr bwMode="auto">
          <a:xfrm>
            <a:off x="2379663" y="3855940"/>
            <a:ext cx="3630612" cy="2770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2276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Biomarkers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Link a measurable concentration to the concentration within a tissue</a:t>
            </a:r>
          </a:p>
          <a:p>
            <a:pPr lvl="1"/>
            <a:r>
              <a:rPr lang="en-US" dirty="0" smtClean="0"/>
              <a:t>Here, link plasma biomarker to internal </a:t>
            </a:r>
            <a:r>
              <a:rPr lang="en-US" dirty="0" smtClean="0"/>
              <a:t>concentration</a:t>
            </a:r>
            <a:endParaRPr lang="en-US" dirty="0" smtClean="0"/>
          </a:p>
          <a:p>
            <a:pPr lvl="1"/>
            <a:r>
              <a:rPr lang="en-US" dirty="0" smtClean="0"/>
              <a:t>Here</a:t>
            </a:r>
            <a:r>
              <a:rPr lang="en-US" smtClean="0"/>
              <a:t>, acetaminophen (APAP) </a:t>
            </a:r>
            <a:r>
              <a:rPr lang="en-US" smtClean="0"/>
              <a:t>concentration </a:t>
            </a:r>
            <a:r>
              <a:rPr lang="en-US" smtClean="0"/>
              <a:t>within the </a:t>
            </a:r>
            <a:r>
              <a:rPr lang="en-US" dirty="0" smtClean="0"/>
              <a:t>liver gives an idea of potential hepatotoxicity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3831552"/>
            <a:ext cx="8271933" cy="206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381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bpk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792" y="1007533"/>
            <a:ext cx="8588652" cy="4907493"/>
          </a:xfrm>
        </p:spPr>
      </p:pic>
    </p:spTree>
    <p:extLst>
      <p:ext uri="{BB962C8B-B14F-4D97-AF65-F5344CB8AC3E}">
        <p14:creationId xmlns:p14="http://schemas.microsoft.com/office/powerpoint/2010/main" val="192219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Introduce </a:t>
            </a:r>
            <a:r>
              <a:rPr lang="en-US" dirty="0" smtClean="0"/>
              <a:t>the MCSim ODE solver</a:t>
            </a:r>
          </a:p>
          <a:p>
            <a:pPr lvl="1"/>
            <a:r>
              <a:rPr lang="en-US" dirty="0" smtClean="0"/>
              <a:t>Set up model files</a:t>
            </a:r>
          </a:p>
          <a:p>
            <a:pPr lvl="1"/>
            <a:r>
              <a:rPr lang="en-US" dirty="0" smtClean="0"/>
              <a:t>Set up input files</a:t>
            </a:r>
          </a:p>
          <a:p>
            <a:pPr lvl="1"/>
            <a:r>
              <a:rPr lang="en-US" dirty="0" smtClean="0"/>
              <a:t>Parse output files</a:t>
            </a:r>
          </a:p>
          <a:p>
            <a:endParaRPr lang="en-US" dirty="0"/>
          </a:p>
          <a:p>
            <a:r>
              <a:rPr lang="en-US" dirty="0" smtClean="0"/>
              <a:t>Integrate Python and </a:t>
            </a:r>
            <a:r>
              <a:rPr lang="en-US" dirty="0" err="1" smtClean="0"/>
              <a:t>MCSim</a:t>
            </a:r>
            <a:r>
              <a:rPr lang="en-US" dirty="0" smtClean="0"/>
              <a:t> to visualize model output</a:t>
            </a:r>
          </a:p>
          <a:p>
            <a:pPr lvl="1"/>
            <a:r>
              <a:rPr lang="en-US" dirty="0" smtClean="0"/>
              <a:t>Plot </a:t>
            </a:r>
            <a:r>
              <a:rPr lang="en-US" dirty="0" err="1" smtClean="0"/>
              <a:t>MCSim</a:t>
            </a:r>
            <a:r>
              <a:rPr lang="en-US" dirty="0" smtClean="0"/>
              <a:t> output</a:t>
            </a:r>
          </a:p>
          <a:p>
            <a:pPr lvl="1"/>
            <a:r>
              <a:rPr lang="en-US" dirty="0" smtClean="0"/>
              <a:t>Compare output to data</a:t>
            </a:r>
          </a:p>
          <a:p>
            <a:endParaRPr lang="en-US" dirty="0"/>
          </a:p>
          <a:p>
            <a:r>
              <a:rPr lang="en-US" dirty="0" smtClean="0"/>
              <a:t>Create basic PBPK model</a:t>
            </a:r>
          </a:p>
          <a:p>
            <a:pPr lvl="1"/>
            <a:r>
              <a:rPr lang="en-US" dirty="0" smtClean="0"/>
              <a:t>Work towards creating whole-body model for the anti-TB drug: rifapentine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88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Internal Concentrations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order to determine biological consequences from these exposures, we must first estimate internal concentrations following a given exposure.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099" y="2719017"/>
            <a:ext cx="6061606" cy="402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81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Describe a drug within the body through classical chemical engineering governing equations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128" y="2802467"/>
            <a:ext cx="4913107" cy="368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633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 physiology into discrete compartments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2160590"/>
            <a:ext cx="3319850" cy="3880773"/>
          </a:xfrm>
        </p:spPr>
        <p:txBody>
          <a:bodyPr/>
          <a:lstStyle/>
          <a:p>
            <a:r>
              <a:rPr lang="en-US" dirty="0" smtClean="0"/>
              <a:t>Use law of conservation of mass to describe drug from start (dosing) to finish (elimination)</a:t>
            </a:r>
          </a:p>
          <a:p>
            <a:r>
              <a:rPr lang="en-US" dirty="0" smtClean="0"/>
              <a:t>Along the way, predict drug concentrations and bio-transformations throughout the body.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600" y="1659465"/>
            <a:ext cx="3771038" cy="486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03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PBPK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Try to keep generic, but give examples using </a:t>
            </a:r>
            <a:r>
              <a:rPr lang="en-US" dirty="0" err="1" smtClean="0"/>
              <a:t>rifapentine</a:t>
            </a:r>
            <a:endParaRPr lang="en-US" dirty="0" smtClean="0"/>
          </a:p>
          <a:p>
            <a:pPr lvl="1"/>
            <a:r>
              <a:rPr lang="en-US" dirty="0" smtClean="0"/>
              <a:t>A </a:t>
            </a:r>
            <a:r>
              <a:rPr lang="en-US" dirty="0" err="1" smtClean="0"/>
              <a:t>rifamycin</a:t>
            </a:r>
            <a:r>
              <a:rPr lang="en-US" dirty="0" smtClean="0"/>
              <a:t> used as part of combination </a:t>
            </a:r>
            <a:r>
              <a:rPr lang="en-US" dirty="0" err="1" smtClean="0"/>
              <a:t>thearpy</a:t>
            </a:r>
            <a:r>
              <a:rPr lang="en-US" dirty="0" smtClean="0"/>
              <a:t> to treat tuberculosis</a:t>
            </a:r>
            <a:endParaRPr lang="en-US" dirty="0" smtClean="0"/>
          </a:p>
          <a:p>
            <a:pPr lvl="1"/>
            <a:r>
              <a:rPr lang="en-US" dirty="0" smtClean="0"/>
              <a:t>Also, </a:t>
            </a:r>
            <a:r>
              <a:rPr lang="en-US" dirty="0" err="1" smtClean="0"/>
              <a:t>hepatotoxicant</a:t>
            </a:r>
            <a:r>
              <a:rPr lang="en-US" dirty="0" smtClean="0"/>
              <a:t> and overdose can lead to liver </a:t>
            </a:r>
            <a:r>
              <a:rPr lang="en-US" dirty="0" smtClean="0"/>
              <a:t>injury</a:t>
            </a:r>
            <a:endParaRPr lang="en-US" dirty="0" smtClean="0"/>
          </a:p>
          <a:p>
            <a:r>
              <a:rPr lang="en-US" dirty="0" smtClean="0"/>
              <a:t>Goal of this model is to predict </a:t>
            </a:r>
            <a:r>
              <a:rPr lang="en-US" dirty="0" smtClean="0"/>
              <a:t>ADME of the drug in tissues of interest (e.g., site of action: lung) and to compare chemical concentrations levels to the minimum inhibitory concentration (MIC) of the tuberculosis bacterium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453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Compartmentalize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Treat each organ of the body as a different compartment and apply the appropriate equations.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727" y="2414336"/>
            <a:ext cx="5293895" cy="419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90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A: absorption</a:t>
            </a:r>
          </a:p>
          <a:p>
            <a:r>
              <a:rPr lang="en-US" dirty="0" smtClean="0"/>
              <a:t>D: distribution</a:t>
            </a:r>
          </a:p>
          <a:p>
            <a:r>
              <a:rPr lang="en-US" dirty="0" smtClean="0"/>
              <a:t>M: metabolism</a:t>
            </a:r>
          </a:p>
          <a:p>
            <a:r>
              <a:rPr lang="en-US" dirty="0" smtClean="0"/>
              <a:t>E: elimination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Which parts of the body are needed for each process?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712" y="1012561"/>
            <a:ext cx="5005132" cy="354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09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Absorption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Drug dissolution in the stomach</a:t>
            </a:r>
          </a:p>
          <a:p>
            <a:r>
              <a:rPr lang="en-US" dirty="0" smtClean="0"/>
              <a:t>Absorption along the length of the intestine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83" y="3669107"/>
            <a:ext cx="4700337" cy="15229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931" y="2617008"/>
            <a:ext cx="2956668" cy="392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668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723</TotalTime>
  <Words>529</Words>
  <Application>Microsoft Office PowerPoint</Application>
  <PresentationFormat>On-screen Show (4:3)</PresentationFormat>
  <Paragraphs>105</Paragraphs>
  <Slides>23</Slides>
  <Notes>0</Notes>
  <HiddenSlides>0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5" baseType="lpstr">
      <vt:lpstr>Adjacency</vt:lpstr>
      <vt:lpstr>Equation</vt:lpstr>
      <vt:lpstr>PBPK Model Development</vt:lpstr>
      <vt:lpstr>PBPK Motivation</vt:lpstr>
      <vt:lpstr>Internal Concentrations</vt:lpstr>
      <vt:lpstr>Our goal</vt:lpstr>
      <vt:lpstr>Transform physiology into discrete compartments</vt:lpstr>
      <vt:lpstr>Today’s PBPK Model</vt:lpstr>
      <vt:lpstr>Compartmentalize</vt:lpstr>
      <vt:lpstr>ADME</vt:lpstr>
      <vt:lpstr>Absorption</vt:lpstr>
      <vt:lpstr>Distribution (I)</vt:lpstr>
      <vt:lpstr>Distribution (II)</vt:lpstr>
      <vt:lpstr>Metabolism</vt:lpstr>
      <vt:lpstr>Elimination</vt:lpstr>
      <vt:lpstr>Equations</vt:lpstr>
      <vt:lpstr>Examples (I)</vt:lpstr>
      <vt:lpstr>Example (II)</vt:lpstr>
      <vt:lpstr>Example (III)</vt:lpstr>
      <vt:lpstr>Final Rat PBPK model</vt:lpstr>
      <vt:lpstr>Final Human PBPK model</vt:lpstr>
      <vt:lpstr>Utilizing the PBPK model</vt:lpstr>
      <vt:lpstr>Biomarkers</vt:lpstr>
      <vt:lpstr>PowerPoint Presentation</vt:lpstr>
      <vt:lpstr>Today 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PBPK Model Development</dc:title>
  <dc:creator>tjzurlin</dc:creator>
  <cp:lastModifiedBy>.</cp:lastModifiedBy>
  <cp:revision>35</cp:revision>
  <dcterms:created xsi:type="dcterms:W3CDTF">2015-10-11T14:35:36Z</dcterms:created>
  <dcterms:modified xsi:type="dcterms:W3CDTF">2016-07-09T16:06:07Z</dcterms:modified>
</cp:coreProperties>
</file>

<file path=docProps/thumbnail.jpeg>
</file>